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2" r:id="rId3"/>
    <p:sldId id="362" r:id="rId4"/>
    <p:sldId id="331" r:id="rId5"/>
    <p:sldId id="333" r:id="rId6"/>
    <p:sldId id="352" r:id="rId7"/>
    <p:sldId id="334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7" r:id="rId16"/>
    <p:sldId id="346" r:id="rId17"/>
    <p:sldId id="348" r:id="rId18"/>
    <p:sldId id="349" r:id="rId19"/>
    <p:sldId id="350" r:id="rId20"/>
    <p:sldId id="353" r:id="rId21"/>
    <p:sldId id="351" r:id="rId22"/>
    <p:sldId id="357" r:id="rId23"/>
    <p:sldId id="322" r:id="rId24"/>
    <p:sldId id="360" r:id="rId25"/>
    <p:sldId id="323" r:id="rId26"/>
    <p:sldId id="361" r:id="rId27"/>
    <p:sldId id="358" r:id="rId28"/>
    <p:sldId id="359" r:id="rId29"/>
    <p:sldId id="26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64FB2-57A4-42BE-BA97-0B49E5D6C8DA}" type="datetimeFigureOut">
              <a:rPr lang="id-ID" smtClean="0"/>
              <a:pPr/>
              <a:t>21/06/2019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39262-09D2-4B46-957D-5F2ED9A5A1C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91643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BAEF225E-2D19-40AC-8E60-9174ABC6F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770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038600"/>
            <a:ext cx="7315200" cy="533400"/>
          </a:xfrm>
        </p:spPr>
        <p:txBody>
          <a:bodyPr anchorCtr="1"/>
          <a:lstStyle>
            <a:lvl1pPr algn="ctr">
              <a:defRPr sz="2000"/>
            </a:lvl1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685800"/>
          </a:xfrm>
        </p:spPr>
        <p:txBody>
          <a:bodyPr wrap="none" anchor="ctr" anchorCtr="1"/>
          <a:lstStyle>
            <a:lvl1pPr marL="0" indent="0" algn="ctr">
              <a:defRPr sz="1800"/>
            </a:lvl1pPr>
          </a:lstStyle>
          <a:p>
            <a:pPr lvl="0"/>
            <a:r>
              <a:rPr lang="en-US" noProof="0" smtClean="0"/>
              <a:t>Date Month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/>
            </a:lvl1pPr>
          </a:lstStyle>
          <a:p>
            <a:pPr>
              <a:defRPr/>
            </a:pPr>
            <a:fld id="{9B6FAD85-E452-4C51-9373-0AEDB8ADA08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1305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927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9750" y="115888"/>
            <a:ext cx="2127250" cy="6113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15888"/>
            <a:ext cx="6232525" cy="6113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602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96" y="6357957"/>
            <a:ext cx="1357322" cy="3635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/>
            </a:lvl1pPr>
          </a:lstStyle>
          <a:p>
            <a:pPr>
              <a:defRPr/>
            </a:pPr>
            <a:fld id="{9B6FAD85-E452-4C51-9373-0AEDB8ADA08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5946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2566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850900"/>
            <a:ext cx="4117975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5200" y="850900"/>
            <a:ext cx="4119563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199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277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24" y="6357957"/>
            <a:ext cx="928694" cy="3635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/>
            </a:lvl1pPr>
          </a:lstStyle>
          <a:p>
            <a:pPr>
              <a:defRPr/>
            </a:pPr>
            <a:fld id="{9B6FAD85-E452-4C51-9373-0AEDB8ADA08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68608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24" y="6357957"/>
            <a:ext cx="928694" cy="3635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/>
            </a:lvl1pPr>
          </a:lstStyle>
          <a:p>
            <a:pPr>
              <a:defRPr/>
            </a:pPr>
            <a:fld id="{9B6FAD85-E452-4C51-9373-0AEDB8ADA08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31107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447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3586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5852" y="115888"/>
            <a:ext cx="7572428" cy="66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071546"/>
            <a:ext cx="8389938" cy="515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AU" dirty="0" smtClean="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069508" y="6414618"/>
            <a:ext cx="286007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d-ID" altLang="ko-KR" sz="1050" b="1" i="1" dirty="0" smtClean="0">
                <a:solidFill>
                  <a:schemeClr val="tx1"/>
                </a:solidFill>
                <a:effectLst/>
                <a:latin typeface="Calibri" pitchFamily="34" charset="0"/>
                <a:ea typeface="굴림" charset="-127"/>
              </a:rPr>
              <a:t>Pembekalan Mahasiswa menjelang PKL Industri</a:t>
            </a:r>
            <a:endParaRPr lang="en-US" sz="1050" b="1" i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596" y="71414"/>
            <a:ext cx="762008" cy="74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500034" y="927082"/>
            <a:ext cx="8429684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285720" y="6417254"/>
            <a:ext cx="1132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i="1" dirty="0" smtClean="0"/>
              <a:t>JTM Polinema</a:t>
            </a:r>
            <a:endParaRPr lang="id-ID" sz="1050" i="1" dirty="0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500034" y="6286520"/>
            <a:ext cx="8429684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24" y="6357957"/>
            <a:ext cx="928694" cy="3635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/>
            </a:lvl1pPr>
          </a:lstStyle>
          <a:p>
            <a:pPr>
              <a:defRPr/>
            </a:pPr>
            <a:fld id="{9B6FAD85-E452-4C51-9373-0AEDB8ADA08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effectLst/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FF3300"/>
        </a:buClr>
        <a:buFont typeface="Symbol" pitchFamily="18" charset="2"/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FF3300"/>
        </a:buClr>
        <a:buChar char="–"/>
        <a:defRPr sz="16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charset="0"/>
        </a:defRPr>
      </a:lvl5pPr>
      <a:lvl6pPr marL="25146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charset="0"/>
        </a:defRPr>
      </a:lvl6pPr>
      <a:lvl7pPr marL="29718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charset="0"/>
        </a:defRPr>
      </a:lvl7pPr>
      <a:lvl8pPr marL="34290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charset="0"/>
        </a:defRPr>
      </a:lvl8pPr>
      <a:lvl9pPr marL="38862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.id/url?sa=i&amp;rct=j&amp;q=&amp;esrc=s&amp;source=images&amp;cd=&amp;cad=rja&amp;uact=8&amp;ved=0ahUKEwjIiZa5tojXAhULvo8KHfeDBfMQjRwIBw&amp;url=https://www.slideshare.net/byanrich/modul-kesehatan-dan-keselamatan-kerja&amp;psig=AOvVaw16Y4ZtoqpJZqrW3o-yEB9I&amp;ust=150890583048833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.id/url?sa=i&amp;rct=j&amp;q=&amp;esrc=s&amp;source=images&amp;cd=&amp;cad=rja&amp;uact=8&amp;ved=0ahUKEwjIiZa5tojXAhULvo8KHfeDBfMQjRwIBw&amp;url=https://www.slideshare.net/rerulyanee/uu-no-1-tahun-1970&amp;psig=AOvVaw16Y4ZtoqpJZqrW3o-yEB9I&amp;ust=150890583048833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d/url?sa=i&amp;rct=j&amp;q=&amp;esrc=s&amp;source=images&amp;cd=&amp;cad=rja&amp;uact=8&amp;ved=0ahUKEwiVn5rXrojXAhXMtY8KHYrTCMMQjRwIBw&amp;url=https://www.sinaralam.co.id/dokumen-sertifikat/&amp;psig=AOvVaw3GsKn2naoinc3qWXMHzmQz&amp;ust=150890373676301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00372"/>
            <a:ext cx="7315200" cy="2428892"/>
          </a:xfrm>
        </p:spPr>
        <p:txBody>
          <a:bodyPr wrap="square"/>
          <a:lstStyle/>
          <a:p>
            <a:pPr eaLnBrk="1" hangingPunct="1">
              <a:defRPr/>
            </a:pPr>
            <a:r>
              <a:rPr lang="id-ID" sz="3200" b="1" dirty="0" smtClean="0"/>
              <a:t>PEMBEKALAN K3</a:t>
            </a:r>
            <a:br>
              <a:rPr lang="id-ID" sz="3200" b="1" dirty="0" smtClean="0"/>
            </a:br>
            <a:r>
              <a:rPr lang="id-ID" sz="3200" dirty="0" smtClean="0"/>
              <a:t>MAHASISWA JURUSAN TEKNIK MESIN</a:t>
            </a:r>
            <a:br>
              <a:rPr lang="id-ID" sz="3200" dirty="0" smtClean="0"/>
            </a:br>
            <a:r>
              <a:rPr lang="id-ID" sz="3200" dirty="0" smtClean="0"/>
              <a:t>MENJELANG PELAKSANAAN PRAKTEK KERJA LAPANGAN</a:t>
            </a:r>
            <a:endParaRPr lang="en-US" sz="3200" b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00042"/>
            <a:ext cx="24193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186766" cy="538419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 smtClean="0">
                <a:solidFill>
                  <a:schemeClr val="tx1"/>
                </a:solidFill>
              </a:rPr>
              <a:t> </a:t>
            </a:r>
            <a:r>
              <a:rPr lang="id-ID" sz="2000" dirty="0" smtClean="0">
                <a:solidFill>
                  <a:schemeClr val="tx1"/>
                </a:solidFill>
              </a:rPr>
              <a:t>Pengusaha menyusun rencana K3 berdasarkan: </a:t>
            </a:r>
          </a:p>
          <a:p>
            <a:pPr marL="987552" lvl="2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dirty="0" smtClean="0"/>
              <a:t>Hasil penelaahan awal </a:t>
            </a:r>
          </a:p>
          <a:p>
            <a:pPr marL="1508760" lvl="4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2000" b="1" dirty="0" smtClean="0"/>
              <a:t>Hasil penelaahan awal merupakan tinjauan awal kondisi K3 perusahaan yang telah dilakukan pada penyusunan kebijakan. </a:t>
            </a:r>
          </a:p>
          <a:p>
            <a:pPr marL="1508760" lvl="4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2000" b="1" dirty="0" smtClean="0"/>
              <a:t>Identifikasi potensi bahaya, penilaian dan pengendalian risiko </a:t>
            </a:r>
          </a:p>
          <a:p>
            <a:pPr marL="1528763" lvl="6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000" b="1" dirty="0" smtClean="0"/>
              <a:t>Identifikasi potensi bahaya, penilaian dan penilaian risiko harus dipertimbangkan pada saat merumuskan rencana. </a:t>
            </a:r>
          </a:p>
          <a:p>
            <a:pPr marL="1508760" lvl="4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2000" dirty="0" smtClean="0"/>
              <a:t>Peraturan perundang-undangan dan persyaratan lainnya </a:t>
            </a:r>
          </a:p>
          <a:p>
            <a:pPr marL="1901825" lvl="6" indent="-373063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000" dirty="0" smtClean="0"/>
              <a:t>Peraturan perundang-undangan dan persyaratan lainnya harus: </a:t>
            </a:r>
          </a:p>
          <a:p>
            <a:pPr marL="1901825" lvl="6" indent="-373063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id-ID" sz="2000" dirty="0" smtClean="0"/>
              <a:t>ditetapkan, dipelihara, diinventarisasi dan diidentifikasi oleh perusahaan; dan </a:t>
            </a:r>
          </a:p>
          <a:p>
            <a:pPr marL="1901825" lvl="6" indent="-373063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id-ID" sz="2000" dirty="0" smtClean="0"/>
              <a:t>disosialisasikan kepada seluruh pekerja/buruh.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id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186766" cy="5384190"/>
          </a:xfrm>
        </p:spPr>
        <p:txBody>
          <a:bodyPr>
            <a:noAutofit/>
          </a:bodyPr>
          <a:lstStyle/>
          <a:p>
            <a:pPr marL="1508760" lvl="4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4"/>
            </a:pPr>
            <a:r>
              <a:rPr lang="id-ID" sz="2000" dirty="0" smtClean="0"/>
              <a:t>Sumber daya yang dimiliki </a:t>
            </a:r>
          </a:p>
          <a:p>
            <a:pPr marL="1508760" lvl="4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4"/>
            </a:pPr>
            <a:r>
              <a:rPr lang="id-ID" sz="2000" dirty="0" smtClean="0"/>
              <a:t>Dalam menyusun perencanaan harus mempertimbangkan sumber daya yang dimiliki meliputi:</a:t>
            </a:r>
          </a:p>
          <a:p>
            <a:pPr marL="1798638" lvl="5" indent="-269875">
              <a:lnSpc>
                <a:spcPct val="100000"/>
              </a:lnSpc>
              <a:spcBef>
                <a:spcPts val="0"/>
              </a:spcBef>
            </a:pPr>
            <a:r>
              <a:rPr lang="id-ID" sz="2000" dirty="0" smtClean="0">
                <a:solidFill>
                  <a:schemeClr val="tx1"/>
                </a:solidFill>
              </a:rPr>
              <a:t>tersedianya sumber daya manusia yang kompeten, </a:t>
            </a:r>
          </a:p>
          <a:p>
            <a:pPr marL="1798638" lvl="5" indent="-269875">
              <a:lnSpc>
                <a:spcPct val="100000"/>
              </a:lnSpc>
              <a:spcBef>
                <a:spcPts val="0"/>
              </a:spcBef>
            </a:pPr>
            <a:r>
              <a:rPr lang="id-ID" sz="2000" dirty="0" smtClean="0">
                <a:solidFill>
                  <a:schemeClr val="tx1"/>
                </a:solidFill>
              </a:rPr>
              <a:t>sarana, dan </a:t>
            </a:r>
          </a:p>
          <a:p>
            <a:pPr marL="1798638" lvl="5" indent="-269875">
              <a:lnSpc>
                <a:spcPct val="100000"/>
              </a:lnSpc>
              <a:spcBef>
                <a:spcPts val="0"/>
              </a:spcBef>
            </a:pPr>
            <a:r>
              <a:rPr lang="id-ID" sz="2000" dirty="0" smtClean="0">
                <a:solidFill>
                  <a:schemeClr val="tx1"/>
                </a:solidFill>
              </a:rPr>
              <a:t>prasarana serta dana.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d-ID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1071546"/>
            <a:ext cx="856300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68" y="1000108"/>
            <a:ext cx="8401050" cy="521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000107"/>
            <a:ext cx="8629650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d-ID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Assessment</a:t>
            </a:r>
          </a:p>
          <a:p>
            <a:pPr marL="360363" indent="-360363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mengenali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memahami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resiko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bahaya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memprioritaskan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mengendalikan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tingkat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resiko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diterima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Acceptable Risk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id-ID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id-ID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Acceptable Risk </a:t>
            </a:r>
            <a:r>
              <a:rPr lang="id-ID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(resiko yang dapat diterima)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resiko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sudah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diturunkan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level yang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ditoleransi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peraturan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perundang-undangan</a:t>
            </a:r>
            <a:r>
              <a:rPr lang="id-ID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dan k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ebijakan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K3.</a:t>
            </a: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id-ID" sz="20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Hazard</a:t>
            </a:r>
            <a:r>
              <a:rPr lang="id-ID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bahaya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20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situasi</a:t>
            </a:r>
            <a:r>
              <a:rPr lang="en-US" sz="20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perilaku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berpotensi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membahayakan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menimbulkan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cidera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akibat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kombinasi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keduanya</a:t>
            </a:r>
            <a:r>
              <a:rPr lang="id-ID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= Opportunity x Severity atau</a:t>
            </a: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= Probability x Severity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  <p:pic>
        <p:nvPicPr>
          <p:cNvPr id="5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4143404" cy="47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>
            <a:fillRect/>
          </a:stretch>
        </p:blipFill>
        <p:spPr bwMode="auto">
          <a:xfrm>
            <a:off x="4689695" y="1428736"/>
            <a:ext cx="3811395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059404"/>
            <a:ext cx="705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Penetapan Angka Peluang Kejadian dangan Tingkat Keparahan</a:t>
            </a: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  <p:pic>
        <p:nvPicPr>
          <p:cNvPr id="5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0" y="1714488"/>
            <a:ext cx="8646198" cy="421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72" y="1071546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Risk Matrix</a:t>
            </a:r>
            <a:endParaRPr lang="id-ID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" y="1506557"/>
            <a:ext cx="8389938" cy="42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1071546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Hirarki Peraturan Perundang-undangan</a:t>
            </a:r>
            <a:endParaRPr lang="id-ID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00034" y="5929330"/>
            <a:ext cx="8358246" cy="2857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Penerapan semua peraturan</a:t>
            </a:r>
            <a:r>
              <a:rPr kumimoji="0" lang="id-ID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dan perundang-undangan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4825" y="5143512"/>
            <a:ext cx="8389938" cy="10858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id-ID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UUD45, Pasal-27, </a:t>
            </a:r>
            <a:r>
              <a:rPr lang="id-ID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Ayat-2: </a:t>
            </a:r>
          </a:p>
          <a:p>
            <a:pPr marL="514350" indent="2540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id-ID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Tiap-tiap warga negara berhak atas pekerjaan yang layak bagi kehidupan kemanusiaan</a:t>
            </a:r>
            <a:r>
              <a:rPr lang="id-ID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endParaRPr lang="fi-FI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  <p:pic>
        <p:nvPicPr>
          <p:cNvPr id="7170" name="Picture 2" descr="Hasil gambar untuk uud 19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142984"/>
            <a:ext cx="3743325" cy="37433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Obyektif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id-ID" dirty="0" smtClean="0"/>
              <a:t>Setelah mengikuti pembekalan materi K3 (Keselamatan dan Kesehatan Kerja), audience diharapkan mampu: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Berperilaku aman di tempat kerja.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Bersikap hati-hati jika menemukan sumber bahaya.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Mematuhi tata tertip perusahaan sesuai Peraturan Perundang-undangan.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Mengerti berbagai gambar tanda bahaya</a:t>
            </a: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4825" y="1071546"/>
            <a:ext cx="4567241" cy="5143536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 startAt="2"/>
            </a:pPr>
            <a:r>
              <a:rPr lang="id-ID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UU No 13 tahun 2003 tentang Ketenaga Kerjaan, diantaranya memuat: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Pasal 86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 pekerja/buruh mempunyai hak untuk memperoleh perlindungan atas:</a:t>
            </a:r>
          </a:p>
          <a:p>
            <a:pPr marL="989013" lvl="1" indent="-449263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LcPeriod"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keselamatan dan kesehatan kerja;</a:t>
            </a:r>
          </a:p>
          <a:p>
            <a:pPr marL="989013" lvl="1" indent="-449263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LcPeriod"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moral dan kesusilaan; dan</a:t>
            </a:r>
          </a:p>
          <a:p>
            <a:pPr marL="989013" lvl="1" indent="-449263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LcPeriod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perlakuan yang sesuai dengan harkat dan martabat manusia serta nilai-nilai agama.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 melindungi keselamatan pekerja/buruh guna mewujudkan produktivitas kerja yang </a:t>
            </a:r>
            <a:r>
              <a:rPr lang="fi-FI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optimal diselenggarakan upaya keselamatan dan kesehatan kerja.</a:t>
            </a:r>
            <a:endParaRPr lang="id-ID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sv-S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Perlindungan dilaksanakan sesuai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 peraturan perundang-undangan yang berlaku.</a:t>
            </a:r>
            <a:endParaRPr lang="id-ID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endParaRPr lang="fi-FI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  <p:pic>
        <p:nvPicPr>
          <p:cNvPr id="1026" name="Picture 2" descr="Hasil gambar untuk uu no 13 tahun 2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71546"/>
            <a:ext cx="3743325" cy="50006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4825" y="1071546"/>
            <a:ext cx="4210051" cy="51578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Pasal 87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id-ID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 perusahaan wajib menerapkan sistem manajemen keselamatan dan kesehatan kerja yang terintegrasi dengan sistem manajemen perusahaan.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id-ID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Ketentuan mengenai penerapan sistem manajemen keselamatan dan kesehatan kerja diatur dengan Peraturan Pemerintah. Yaitu PP No.50 tahun 2012 tentang SMK3.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</a:pPr>
            <a:endParaRPr lang="id-ID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  <p:pic>
        <p:nvPicPr>
          <p:cNvPr id="7" name="Picture 2" descr="Hasil gambar untuk uu no 13 tahun 2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71546"/>
            <a:ext cx="3743325" cy="50006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id-ID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 Sertifikasi Perusahaan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b="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Sertifikasi</a:t>
            </a:r>
            <a:r>
              <a:rPr lang="en-US" b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SMK3 </a:t>
            </a:r>
            <a:r>
              <a:rPr lang="en-US" b="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b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b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b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PP No. 50 tahun 2012</a:t>
            </a:r>
            <a:r>
              <a:rPr lang="en-US" b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b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kesesuaian</a:t>
            </a:r>
            <a:r>
              <a:rPr lang="en-US" b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96% (</a:t>
            </a:r>
            <a:r>
              <a:rPr lang="en-US" b="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Bendera</a:t>
            </a:r>
            <a:r>
              <a:rPr lang="en-US" b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emas</a:t>
            </a:r>
            <a:r>
              <a:rPr lang="en-US" b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d-ID" b="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b="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Sertifikasi</a:t>
            </a:r>
            <a:r>
              <a:rPr lang="en-US" b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OHSAS 18001</a:t>
            </a:r>
            <a:r>
              <a:rPr lang="id-ID" b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: 2015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b="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Sertifikasi</a:t>
            </a:r>
            <a:r>
              <a:rPr lang="en-US" b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ISO 14001</a:t>
            </a:r>
            <a:r>
              <a:rPr lang="id-ID" b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Managemen</a:t>
            </a:r>
            <a:r>
              <a:rPr lang="en-US" b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Lingkungan</a:t>
            </a:r>
            <a:endParaRPr lang="id-ID" b="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fi-FI" b="0" dirty="0" smtClean="0">
                <a:solidFill>
                  <a:srgbClr val="0033CC"/>
                </a:solidFill>
              </a:rPr>
              <a:t>Program Penilaian Peringkat Kinerja Perusahaan (PROPER)</a:t>
            </a:r>
            <a:r>
              <a:rPr lang="id-ID" b="0" dirty="0" smtClean="0">
                <a:solidFill>
                  <a:srgbClr val="0033CC"/>
                </a:solidFill>
              </a:rPr>
              <a:t> dalam Konservasi Lingkungan Hidup</a:t>
            </a:r>
            <a:endParaRPr lang="en-US" b="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id-ID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4495800"/>
          </a:xfrm>
        </p:spPr>
        <p:txBody>
          <a:bodyPr/>
          <a:lstStyle/>
          <a:p>
            <a:pPr marL="228600" indent="-228600" eaLnBrk="1" hangingPunct="1"/>
            <a:endParaRPr lang="en-US" b="0" smtClean="0">
              <a:solidFill>
                <a:schemeClr val="tx1"/>
              </a:solidFill>
              <a:latin typeface="Berlin Sans FB" pitchFamily="34" charset="0"/>
            </a:endParaRPr>
          </a:p>
          <a:p>
            <a:pPr marL="228600" indent="-228600" eaLnBrk="1" hangingPunct="1">
              <a:buFont typeface="Symbol" pitchFamily="18" charset="2"/>
              <a:buChar char="¨"/>
            </a:pPr>
            <a:endParaRPr lang="en-US" b="0" smtClean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571472" y="1071546"/>
            <a:ext cx="407196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UU No. 1 th 1970 - Keselamatan Kerja</a:t>
            </a:r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Kewajiban pengurus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Pasal 9 – Pembinaan K3</a:t>
            </a:r>
          </a:p>
          <a:p>
            <a:pPr marL="0" indent="0"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Pengurus diwajibkan menunjukkan dan menjelaskan pada tiap tenaga kerja baru tentang: </a:t>
            </a:r>
          </a:p>
          <a:p>
            <a:pPr>
              <a:buFontTx/>
              <a:buChar char="•"/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kondisi dan bahaya yang dapat timbul dalam tempat kerja;</a:t>
            </a:r>
          </a:p>
          <a:p>
            <a:pPr>
              <a:buFontTx/>
              <a:buChar char="•"/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semua pengamanan dan alat pelindung yang diharuskan ditempat kerja;</a:t>
            </a:r>
          </a:p>
          <a:p>
            <a:pPr>
              <a:buFontTx/>
              <a:buChar char="•"/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menyediakan alat pelindung diri bagi tenaga kerja, cara dan sikap yang aman dalam melaksanakan pekerjaan.</a:t>
            </a:r>
          </a:p>
        </p:txBody>
      </p:sp>
      <p:pic>
        <p:nvPicPr>
          <p:cNvPr id="5122" name="Picture 2" descr="Gambar terkai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071546"/>
            <a:ext cx="4500594" cy="4572032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76340"/>
            <a:ext cx="4214842" cy="4495800"/>
          </a:xfrm>
        </p:spPr>
        <p:txBody>
          <a:bodyPr/>
          <a:lstStyle/>
          <a:p>
            <a:pPr marL="228600" indent="-228600" eaLnBrk="1" hangingPunct="1"/>
            <a:endParaRPr lang="en-US" b="0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pPr marL="228600" indent="-228600" eaLnBrk="1" hangingPunct="1">
              <a:buFont typeface="Symbol" pitchFamily="18" charset="2"/>
              <a:buChar char="¨"/>
            </a:pPr>
            <a:endParaRPr lang="en-US" b="0" dirty="0" smtClean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571472" y="1071546"/>
            <a:ext cx="35719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UU No. 1 th 1970 - Keselamatan Kerja</a:t>
            </a:r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Pengurus hanya dapat mempekerjakan tenaga kerja setelah yakin bahwa mereka telah memahami syarat-syarat diatas</a:t>
            </a:r>
          </a:p>
          <a:p>
            <a:pPr>
              <a:defRPr/>
            </a:pPr>
            <a:endParaRPr lang="id-ID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Pengurus diwajibkan menyelenggarakan pembinaan bagi semua tenaga kerja dalam pencegahan kecelakaan dan kebakaran serta peningkatan keselamatan dan kesehatan kerja </a:t>
            </a:r>
            <a:endParaRPr lang="en-US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4" name="Picture 4" descr="Hasil gambar untuk poster uu no 1 tahun 197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2425" y="1071546"/>
            <a:ext cx="4767293" cy="4786346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381000" y="1019184"/>
            <a:ext cx="8610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UU No. 1 th 1970 - Keselamatan Kerja</a:t>
            </a:r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Kewajiban pengurus dan pekerja</a:t>
            </a:r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Pasal 12 – Kewajiban dan Hak Tenaga Kerja: </a:t>
            </a:r>
          </a:p>
          <a:p>
            <a:pPr>
              <a:buFontTx/>
              <a:buChar char="•"/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Memberikan keterangan yang benar bila diminta</a:t>
            </a:r>
          </a:p>
          <a:p>
            <a:pPr>
              <a:buFontTx/>
              <a:buChar char="•"/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Memakai alat pelindung diri yang diwajibkan</a:t>
            </a:r>
          </a:p>
          <a:p>
            <a:pPr>
              <a:buFontTx/>
              <a:buChar char="•"/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Memenuhi dan mentaati semua syarat-syarat keselamatan dan kesehatan kerja yang diwajibkan</a:t>
            </a:r>
          </a:p>
          <a:p>
            <a:pPr>
              <a:buFontTx/>
              <a:buChar char="•"/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Meminta pada pengurus agar dilaksanakan semua syarat keselamatan dan kesehatan kerja yang diwajibkan</a:t>
            </a:r>
          </a:p>
          <a:p>
            <a:pPr>
              <a:buFontTx/>
              <a:buChar char="•"/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Menyatakan keberatan pada pekerjaan dimana syarat keselamatan dan kesehatan kerja dan alat pelindung diri yang diwajibkan diragukan olehnya kecuali dalam hal-hal khusus dalam batas-batas yang masih dapat dipertanggungjawabkan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385794" y="5143512"/>
            <a:ext cx="84724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Pasal 13 – Kewajiban Bila Memasuki Tempat Kerja</a:t>
            </a:r>
          </a:p>
          <a:p>
            <a:pPr>
              <a:buFontTx/>
              <a:buChar char="•"/>
              <a:defRPr/>
            </a:pPr>
            <a:r>
              <a:rPr lang="id-ID" b="0" dirty="0" smtClean="0">
                <a:latin typeface="Arial" pitchFamily="34" charset="0"/>
                <a:cs typeface="Arial" pitchFamily="34" charset="0"/>
              </a:rPr>
              <a:t>Diwajibkan mentaati semua petunjuk keselamatan kerja dan memakai alat pelindung diri yang diwajibkan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928671"/>
          <a:ext cx="8329642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6643734"/>
                <a:gridCol w="971528"/>
              </a:tblGrid>
              <a:tr h="386294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No.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Legal/ Regulasi (2014)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Jumlah</a:t>
                      </a:r>
                      <a:endParaRPr lang="id-ID" sz="2000" dirty="0"/>
                    </a:p>
                  </a:txBody>
                  <a:tcPr/>
                </a:tc>
              </a:tr>
              <a:tr h="386294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1.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Undang-Undang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3</a:t>
                      </a:r>
                      <a:endParaRPr lang="id-ID" sz="2000" dirty="0"/>
                    </a:p>
                  </a:txBody>
                  <a:tcPr/>
                </a:tc>
              </a:tr>
              <a:tr h="386294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2.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Peraturan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Pemerintah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5</a:t>
                      </a:r>
                      <a:endParaRPr lang="id-ID" sz="2000" dirty="0"/>
                    </a:p>
                  </a:txBody>
                  <a:tcPr/>
                </a:tc>
              </a:tr>
              <a:tr h="386294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3.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Peraturan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Menteri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28</a:t>
                      </a:r>
                      <a:endParaRPr lang="id-ID" sz="2000" dirty="0"/>
                    </a:p>
                  </a:txBody>
                  <a:tcPr/>
                </a:tc>
              </a:tr>
              <a:tr h="386294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4.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Keputusan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Menteri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tentang</a:t>
                      </a:r>
                      <a:r>
                        <a:rPr lang="en-US" sz="2000" dirty="0" smtClean="0"/>
                        <a:t> K3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11</a:t>
                      </a:r>
                      <a:endParaRPr lang="id-ID" sz="2000" dirty="0"/>
                    </a:p>
                  </a:txBody>
                  <a:tcPr/>
                </a:tc>
              </a:tr>
              <a:tr h="386294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5.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Instruksi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Menteri</a:t>
                      </a:r>
                      <a:r>
                        <a:rPr lang="en-US" sz="2000" dirty="0" smtClean="0"/>
                        <a:t> 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1</a:t>
                      </a:r>
                      <a:endParaRPr lang="id-ID" sz="2000" dirty="0"/>
                    </a:p>
                  </a:txBody>
                  <a:tcPr/>
                </a:tc>
              </a:tr>
              <a:tr h="666754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6.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Surat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Edaran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Keputusan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Dirjen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Pembinaan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Hubungan</a:t>
                      </a:r>
                      <a:r>
                        <a:rPr lang="en-US" sz="2000" dirty="0" smtClean="0"/>
                        <a:t> Industrial Dan </a:t>
                      </a:r>
                      <a:r>
                        <a:rPr lang="en-US" sz="2000" dirty="0" err="1" smtClean="0"/>
                        <a:t>Pengawasan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Ketenagakerjaan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3</a:t>
                      </a:r>
                      <a:endParaRPr lang="id-ID" sz="2000" dirty="0"/>
                    </a:p>
                  </a:txBody>
                  <a:tcPr/>
                </a:tc>
              </a:tr>
              <a:tr h="386294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8.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OHSAS – 18001: 2007 → Plan-Do-Check-Action</a:t>
                      </a:r>
                      <a:r>
                        <a:rPr lang="id-ID" sz="2000" dirty="0" smtClean="0"/>
                        <a:t> 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1</a:t>
                      </a:r>
                      <a:endParaRPr lang="id-ID" sz="2000" dirty="0"/>
                    </a:p>
                  </a:txBody>
                  <a:tcPr/>
                </a:tc>
              </a:tr>
              <a:tr h="386294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9.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2000" dirty="0" smtClean="0"/>
                        <a:t>ISO – 14001: Environmental → Plan-Do-Check-Action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1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428596" y="4929198"/>
            <a:ext cx="8305800" cy="1143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Ada 1,600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klausul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penuhi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agar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badan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usaha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perusahaan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disebut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kumimoji="0" lang="en-US" sz="1600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comply-</a:t>
            </a:r>
            <a:r>
              <a:rPr kumimoji="0" lang="en-US" sz="1600" b="1" i="1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memenuhi</a:t>
            </a:r>
            <a:r>
              <a:rPr lang="en-US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peraturan</a:t>
            </a:r>
            <a:r>
              <a:rPr lang="en-US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perundang-undangan</a:t>
            </a:r>
            <a:r>
              <a:rPr lang="en-US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indent="-3429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164 point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96%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terpenuhi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persyaratannya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disebut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mempeproleh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Gold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dlm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SMK3 Audit.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27</a:t>
            </a:fld>
            <a:endParaRPr lang="en-AU"/>
          </a:p>
        </p:txBody>
      </p:sp>
      <p:pic>
        <p:nvPicPr>
          <p:cNvPr id="40966" name="Picture 6" descr="Hasil gambar untuk sertifikat smk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857652" cy="5245873"/>
          </a:xfrm>
          <a:prstGeom prst="rect">
            <a:avLst/>
          </a:prstGeom>
          <a:noFill/>
        </p:spPr>
      </p:pic>
      <p:pic>
        <p:nvPicPr>
          <p:cNvPr id="9" name="Picture 2" descr="Hasil gambar untuk sertifikat ohsas 1800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00109"/>
            <a:ext cx="4071966" cy="5214974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28</a:t>
            </a:fld>
            <a:endParaRPr lang="en-AU"/>
          </a:p>
        </p:txBody>
      </p:sp>
      <p:pic>
        <p:nvPicPr>
          <p:cNvPr id="43010" name="Picture 2" descr="Hasil gambar untuk sertifikat iso 14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756" y="1000108"/>
            <a:ext cx="3549178" cy="5204578"/>
          </a:xfrm>
          <a:prstGeom prst="rect">
            <a:avLst/>
          </a:prstGeom>
          <a:noFill/>
        </p:spPr>
      </p:pic>
      <p:pic>
        <p:nvPicPr>
          <p:cNvPr id="43012" name="Picture 4" descr="Hasil gambar untuk sertifikat pro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00108"/>
            <a:ext cx="4757734" cy="3714777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5852" y="115888"/>
            <a:ext cx="7572428" cy="669906"/>
          </a:xfrm>
        </p:spPr>
        <p:txBody>
          <a:bodyPr/>
          <a:lstStyle/>
          <a:p>
            <a:r>
              <a:rPr lang="id-ID" i="1" dirty="0" smtClean="0"/>
              <a:t>Planning</a:t>
            </a:r>
            <a:r>
              <a:rPr lang="id-ID" dirty="0" smtClean="0"/>
              <a:t> (Perencanaan)</a:t>
            </a:r>
            <a:endParaRPr lang="id-ID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929066"/>
            <a:ext cx="6076950" cy="92869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TERIMA KASIH</a:t>
            </a:r>
          </a:p>
        </p:txBody>
      </p:sp>
      <p:pic>
        <p:nvPicPr>
          <p:cNvPr id="13315" name="Picture 5" descr="MP90041182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25146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115888"/>
            <a:ext cx="7643866" cy="669906"/>
          </a:xfrm>
        </p:spPr>
        <p:txBody>
          <a:bodyPr/>
          <a:lstStyle/>
          <a:p>
            <a:pPr lvl="0"/>
            <a:r>
              <a:rPr lang="en-US" sz="2800" dirty="0" err="1" smtClean="0"/>
              <a:t>Mengapa</a:t>
            </a:r>
            <a:r>
              <a:rPr lang="en-US" sz="2800" dirty="0" smtClean="0"/>
              <a:t> </a:t>
            </a:r>
            <a:r>
              <a:rPr lang="id-ID" sz="2800" dirty="0" smtClean="0"/>
              <a:t>K3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Issue</a:t>
            </a:r>
            <a:r>
              <a:rPr lang="id-ID" sz="2800" dirty="0" smtClean="0"/>
              <a:t> Sangat Penting</a:t>
            </a:r>
            <a:r>
              <a:rPr lang="en-US" sz="2800" dirty="0" smtClean="0"/>
              <a:t>?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6217"/>
            <a:ext cx="3686172" cy="412592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id-ID" dirty="0" smtClean="0"/>
              <a:t>Karena: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id-ID" dirty="0" smtClean="0"/>
              <a:t>aspek </a:t>
            </a:r>
            <a:r>
              <a:rPr lang="en-US" dirty="0" smtClean="0"/>
              <a:t>legal</a:t>
            </a:r>
            <a:r>
              <a:rPr lang="id-ID" dirty="0" smtClean="0"/>
              <a:t> bisnis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dirty="0" err="1" smtClean="0"/>
              <a:t>Kewajiban</a:t>
            </a:r>
            <a:r>
              <a:rPr lang="id-ID" dirty="0" smtClean="0"/>
              <a:t> perusahaan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id-ID" dirty="0" smtClean="0"/>
              <a:t>dan </a:t>
            </a:r>
            <a:r>
              <a:rPr lang="en-US" dirty="0" smtClean="0"/>
              <a:t>moral </a:t>
            </a:r>
            <a:r>
              <a:rPr lang="en-US" dirty="0" err="1" smtClean="0"/>
              <a:t>pekerja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Image </a:t>
            </a:r>
            <a:r>
              <a:rPr lang="en-US" dirty="0" err="1" smtClean="0"/>
              <a:t>perusahaan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d-ID" dirty="0"/>
          </a:p>
        </p:txBody>
      </p:sp>
      <p:pic>
        <p:nvPicPr>
          <p:cNvPr id="1026" name="Picture 2" descr="Hasil gambar untuk k3 pen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1" y="1357298"/>
            <a:ext cx="4852391" cy="421484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Fakta Kecelakaan di Lapangan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3230383" y="2699913"/>
            <a:ext cx="25981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96%</a:t>
            </a:r>
          </a:p>
          <a:p>
            <a:pPr algn="ctr">
              <a:defRPr/>
            </a:pP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4%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1968" y="3500438"/>
            <a:ext cx="621330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Perilaku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Tidak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Aman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0166" y="5143512"/>
            <a:ext cx="607544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Kondisi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Tidak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Aman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77" y="1428735"/>
            <a:ext cx="70723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100% </a:t>
            </a:r>
            <a:r>
              <a:rPr lang="id-I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Kecelakaan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disebabkan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oleh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000108"/>
            <a:ext cx="336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kern="0" dirty="0" smtClean="0">
                <a:latin typeface="Arial Narrow" pitchFamily="34" charset="0"/>
              </a:rPr>
              <a:t>Hasil penelitian Pak </a:t>
            </a:r>
            <a:r>
              <a:rPr lang="en-US" kern="0" dirty="0" smtClean="0">
                <a:latin typeface="Arial Narrow" pitchFamily="34" charset="0"/>
              </a:rPr>
              <a:t>Frank Bird </a:t>
            </a:r>
            <a:r>
              <a:rPr lang="en-US" kern="0" dirty="0" err="1" smtClean="0">
                <a:latin typeface="Arial Narrow" pitchFamily="34" charset="0"/>
              </a:rPr>
              <a:t>Jr</a:t>
            </a:r>
            <a:r>
              <a:rPr lang="en-US" kern="0" dirty="0" smtClean="0">
                <a:latin typeface="Arial Narrow" pitchFamily="34" charset="0"/>
              </a:rPr>
              <a:t> : </a:t>
            </a:r>
            <a:endParaRPr lang="id-ID" kern="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Efek Domino Kecelakaan</a:t>
            </a:r>
            <a:endParaRPr lang="id-ID" dirty="0"/>
          </a:p>
        </p:txBody>
      </p:sp>
      <p:grpSp>
        <p:nvGrpSpPr>
          <p:cNvPr id="5" name="Content Placeholder 4"/>
          <p:cNvGrpSpPr>
            <a:grpSpLocks noGrp="1"/>
          </p:cNvGrpSpPr>
          <p:nvPr/>
        </p:nvGrpSpPr>
        <p:grpSpPr>
          <a:xfrm>
            <a:off x="504825" y="1071563"/>
            <a:ext cx="8389938" cy="5157787"/>
            <a:chOff x="590551" y="1285860"/>
            <a:chExt cx="8172449" cy="4670425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590551" y="1285860"/>
              <a:ext cx="8172449" cy="4670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Font typeface="Symbol" pitchFamily="18" charset="2"/>
                <a:defRPr sz="1600" b="1">
                  <a:solidFill>
                    <a:schemeClr val="tx1"/>
                  </a:solidFill>
                  <a:latin typeface="Book Antiqua" panose="02040602050305030304" pitchFamily="18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–"/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just">
                <a:lnSpc>
                  <a:spcPct val="100000"/>
                </a:lnSpc>
                <a:spcBef>
                  <a:spcPts val="0"/>
                </a:spcBef>
              </a:pPr>
              <a:r>
                <a:rPr lang="id-ID" sz="2000" kern="0" dirty="0" smtClean="0">
                  <a:latin typeface="Arial Narrow" pitchFamily="34" charset="0"/>
                </a:rPr>
                <a:t>Hasil penelitian Pak </a:t>
              </a:r>
              <a:r>
                <a:rPr lang="en-US" sz="2000" kern="0" dirty="0" smtClean="0">
                  <a:latin typeface="Arial Narrow" pitchFamily="34" charset="0"/>
                </a:rPr>
                <a:t>Frank Bird </a:t>
              </a:r>
              <a:r>
                <a:rPr lang="en-US" sz="2000" kern="0" dirty="0" err="1" smtClean="0">
                  <a:latin typeface="Arial Narrow" pitchFamily="34" charset="0"/>
                </a:rPr>
                <a:t>Jr</a:t>
              </a:r>
              <a:r>
                <a:rPr lang="en-US" sz="2000" kern="0" dirty="0" smtClean="0">
                  <a:latin typeface="Arial Narrow" pitchFamily="34" charset="0"/>
                </a:rPr>
                <a:t> : </a:t>
              </a:r>
              <a:endParaRPr lang="id-ID" sz="2000" kern="0" dirty="0" smtClean="0">
                <a:latin typeface="Arial Narrow" pitchFamily="34" charset="0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</a:pPr>
              <a:r>
                <a:rPr lang="id-ID" sz="2000" kern="0" dirty="0" smtClean="0">
                  <a:latin typeface="Arial Narrow" pitchFamily="34" charset="0"/>
                </a:rPr>
                <a:t>K</a:t>
              </a:r>
              <a:r>
                <a:rPr lang="en-US" sz="2000" kern="0" dirty="0" err="1" smtClean="0">
                  <a:latin typeface="Arial Narrow" pitchFamily="34" charset="0"/>
                </a:rPr>
                <a:t>ecelakaan</a:t>
              </a:r>
              <a:r>
                <a:rPr lang="en-US" sz="2000" kern="0" dirty="0" smtClean="0">
                  <a:latin typeface="Arial Narrow" pitchFamily="34" charset="0"/>
                </a:rPr>
                <a:t> </a:t>
              </a:r>
              <a:r>
                <a:rPr lang="en-US" sz="2000" kern="0" dirty="0" err="1" smtClean="0">
                  <a:latin typeface="Arial Narrow" pitchFamily="34" charset="0"/>
                </a:rPr>
                <a:t>tidak</a:t>
              </a:r>
              <a:r>
                <a:rPr lang="en-US" sz="2000" kern="0" dirty="0" smtClean="0">
                  <a:latin typeface="Arial Narrow" pitchFamily="34" charset="0"/>
                </a:rPr>
                <a:t> </a:t>
              </a:r>
              <a:r>
                <a:rPr lang="en-US" sz="2000" kern="0" dirty="0" err="1" smtClean="0">
                  <a:latin typeface="Arial Narrow" pitchFamily="34" charset="0"/>
                </a:rPr>
                <a:t>datang</a:t>
              </a:r>
              <a:r>
                <a:rPr lang="en-US" sz="2000" kern="0" dirty="0" smtClean="0">
                  <a:latin typeface="Arial Narrow" pitchFamily="34" charset="0"/>
                </a:rPr>
                <a:t> </a:t>
              </a:r>
              <a:r>
                <a:rPr lang="en-US" sz="2000" kern="0" dirty="0" err="1" smtClean="0">
                  <a:latin typeface="Arial Narrow" pitchFamily="34" charset="0"/>
                </a:rPr>
                <a:t>dengan</a:t>
              </a:r>
              <a:r>
                <a:rPr lang="en-US" sz="2000" kern="0" dirty="0" smtClean="0">
                  <a:latin typeface="Arial Narrow" pitchFamily="34" charset="0"/>
                </a:rPr>
                <a:t> </a:t>
              </a:r>
              <a:r>
                <a:rPr lang="en-US" sz="2000" kern="0" dirty="0" err="1" smtClean="0">
                  <a:latin typeface="Arial Narrow" pitchFamily="34" charset="0"/>
                </a:rPr>
                <a:t>sendirinya</a:t>
              </a:r>
              <a:r>
                <a:rPr lang="en-US" sz="2000" kern="0" dirty="0" smtClean="0">
                  <a:latin typeface="Arial Narrow" pitchFamily="34" charset="0"/>
                </a:rPr>
                <a:t>, </a:t>
              </a:r>
              <a:r>
                <a:rPr lang="id-ID" sz="2000" kern="0" dirty="0" smtClean="0">
                  <a:latin typeface="Arial Narrow" pitchFamily="34" charset="0"/>
                </a:rPr>
                <a:t>namun </a:t>
              </a:r>
              <a:r>
                <a:rPr lang="en-US" sz="2000" kern="0" dirty="0" err="1" smtClean="0">
                  <a:latin typeface="Arial Narrow" pitchFamily="34" charset="0"/>
                </a:rPr>
                <a:t>ada</a:t>
              </a:r>
              <a:r>
                <a:rPr lang="en-US" sz="2000" kern="0" dirty="0" smtClean="0">
                  <a:latin typeface="Arial Narrow" pitchFamily="34" charset="0"/>
                </a:rPr>
                <a:t> </a:t>
              </a:r>
              <a:r>
                <a:rPr lang="en-US" sz="2000" kern="0" dirty="0" err="1" smtClean="0">
                  <a:latin typeface="Arial Narrow" pitchFamily="34" charset="0"/>
                </a:rPr>
                <a:t>rangkaian</a:t>
              </a:r>
              <a:r>
                <a:rPr lang="en-US" sz="2000" kern="0" dirty="0" smtClean="0">
                  <a:latin typeface="Arial Narrow" pitchFamily="34" charset="0"/>
                </a:rPr>
                <a:t> yang </a:t>
              </a:r>
              <a:r>
                <a:rPr lang="en-US" sz="2000" kern="0" dirty="0" err="1" smtClean="0">
                  <a:latin typeface="Arial Narrow" pitchFamily="34" charset="0"/>
                </a:rPr>
                <a:t>mendahuluinya</a:t>
              </a:r>
              <a:r>
                <a:rPr lang="en-US" sz="2000" kern="0" dirty="0" smtClean="0">
                  <a:latin typeface="Arial Narrow" pitchFamily="34" charset="0"/>
                </a:rPr>
                <a:t>…</a:t>
              </a:r>
            </a:p>
            <a:p>
              <a:pPr marL="1614488" indent="-1614488" algn="just"/>
              <a:endParaRPr lang="en-US" sz="3600" i="1" kern="0" dirty="0" smtClean="0">
                <a:latin typeface="Arial Narrow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25769" y="2673353"/>
              <a:ext cx="7074881" cy="3138491"/>
              <a:chOff x="646" y="1767"/>
              <a:chExt cx="4457" cy="1977"/>
            </a:xfrm>
          </p:grpSpPr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646" y="1767"/>
                <a:ext cx="676" cy="1568"/>
              </a:xfrm>
              <a:prstGeom prst="rect">
                <a:avLst/>
              </a:prstGeom>
              <a:solidFill>
                <a:schemeClr val="tx1"/>
              </a:solidFill>
              <a:ln w="317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66"/>
                </a:extrusionClr>
              </a:sp3d>
            </p:spPr>
            <p:txBody>
              <a:bodyPr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200" b="1" dirty="0" smtClean="0">
                    <a:solidFill>
                      <a:schemeClr val="bg1"/>
                    </a:solidFill>
                    <a:cs typeface="Arial" pitchFamily="34" charset="0"/>
                  </a:rPr>
                  <a:t>Program </a:t>
                </a:r>
                <a:r>
                  <a:rPr lang="en-US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tidak</a:t>
                </a:r>
                <a:r>
                  <a:rPr lang="en-US" sz="12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sesuai</a:t>
                </a:r>
                <a:endParaRPr lang="en-US" sz="12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Standar</a:t>
                </a:r>
                <a:r>
                  <a:rPr lang="en-US" sz="12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tidak</a:t>
                </a:r>
                <a:r>
                  <a:rPr lang="en-US" sz="12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sesuai</a:t>
                </a:r>
                <a:endParaRPr lang="en-US" sz="12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Tidak</a:t>
                </a:r>
                <a:r>
                  <a:rPr lang="en-US" sz="12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patuh</a:t>
                </a:r>
                <a:endParaRPr lang="en-US" sz="12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1635" y="1771"/>
                <a:ext cx="649" cy="1568"/>
              </a:xfrm>
              <a:prstGeom prst="rect">
                <a:avLst/>
              </a:prstGeom>
              <a:solidFill>
                <a:srgbClr val="66CCFF"/>
              </a:solidFill>
              <a:ln w="317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CCFF"/>
                </a:extrusionClr>
              </a:sp3d>
            </p:spPr>
            <p:txBody>
              <a:bodyPr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en-US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en-US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Faktor</a:t>
                </a:r>
                <a:r>
                  <a:rPr lang="en-US" sz="1200" b="1" dirty="0" smtClean="0">
                    <a:solidFill>
                      <a:schemeClr val="bg1"/>
                    </a:solidFill>
                    <a:cs typeface="Arial" pitchFamily="34" charset="0"/>
                  </a:rPr>
                  <a:t> Personal</a:t>
                </a: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Faktor</a:t>
                </a:r>
                <a:r>
                  <a:rPr lang="en-US" sz="12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pekerjaan</a:t>
                </a:r>
                <a:endParaRPr lang="en-US" sz="12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2556" y="1769"/>
                <a:ext cx="719" cy="1568"/>
              </a:xfrm>
              <a:prstGeom prst="rect">
                <a:avLst/>
              </a:prstGeom>
              <a:solidFill>
                <a:srgbClr val="00B0F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33"/>
                </a:extrusionClr>
              </a:sp3d>
            </p:spPr>
            <p:txBody>
              <a:bodyPr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sz="1500" b="1" dirty="0"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sz="1500" b="1" dirty="0"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sz="1500" b="1" dirty="0"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sz="1500" b="1" dirty="0"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  <a:cs typeface="Arial" pitchFamily="34" charset="0"/>
                  </a:rPr>
                  <a:t>Unsafe Act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  <a:cs typeface="Arial" pitchFamily="34" charset="0"/>
                  </a:rPr>
                  <a:t>Unsafe Condition</a:t>
                </a: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3516" y="1769"/>
                <a:ext cx="647" cy="1568"/>
              </a:xfrm>
              <a:prstGeom prst="rect">
                <a:avLst/>
              </a:prstGeom>
              <a:solidFill>
                <a:srgbClr val="FFFF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33CC"/>
                </a:extrusionClr>
              </a:sp3d>
            </p:spPr>
            <p:txBody>
              <a:bodyPr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sz="1600" b="1" dirty="0"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sz="1600" b="1" dirty="0"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sz="1600" b="1" dirty="0">
                  <a:cs typeface="Arial" pitchFamily="34" charset="0"/>
                </a:endParaRPr>
              </a:p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 b="1" dirty="0"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sz="1200" b="1" dirty="0" err="1">
                    <a:solidFill>
                      <a:srgbClr val="FF0000"/>
                    </a:solidFill>
                    <a:cs typeface="Arial" pitchFamily="34" charset="0"/>
                  </a:rPr>
                  <a:t>Kontak</a:t>
                </a:r>
                <a:r>
                  <a:rPr lang="en-US" sz="1200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sz="1200" b="1" dirty="0" err="1">
                    <a:solidFill>
                      <a:srgbClr val="FF0000"/>
                    </a:solidFill>
                    <a:cs typeface="Arial" pitchFamily="34" charset="0"/>
                  </a:rPr>
                  <a:t>dengan</a:t>
                </a:r>
                <a:r>
                  <a:rPr lang="en-US" sz="1200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sz="1200" b="1" dirty="0" err="1">
                    <a:solidFill>
                      <a:srgbClr val="FF0000"/>
                    </a:solidFill>
                    <a:cs typeface="Arial" pitchFamily="34" charset="0"/>
                  </a:rPr>
                  <a:t>energi</a:t>
                </a:r>
                <a:r>
                  <a:rPr lang="en-US" sz="1200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sz="1200" b="1" dirty="0" err="1">
                    <a:solidFill>
                      <a:srgbClr val="FF0000"/>
                    </a:solidFill>
                    <a:cs typeface="Arial" pitchFamily="34" charset="0"/>
                  </a:rPr>
                  <a:t>atau</a:t>
                </a:r>
                <a:r>
                  <a:rPr lang="en-US" sz="1200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sz="1200" b="1" dirty="0" err="1">
                    <a:solidFill>
                      <a:srgbClr val="FF0000"/>
                    </a:solidFill>
                    <a:cs typeface="Arial" pitchFamily="34" charset="0"/>
                  </a:rPr>
                  <a:t>bahan</a:t>
                </a:r>
                <a:endParaRPr lang="en-US" sz="12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4456" y="1769"/>
                <a:ext cx="647" cy="1568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sz="1600" b="1"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sz="1600" b="1"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sz="1600" b="1"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sz="1600" b="1">
                  <a:cs typeface="Arial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cs typeface="Arial" pitchFamily="34" charset="0"/>
                  </a:rPr>
                  <a:t>Manusia Property Proses</a:t>
                </a:r>
              </a:p>
              <a:p>
                <a:pPr algn="ctr">
                  <a:spcBef>
                    <a:spcPct val="50000"/>
                  </a:spcBef>
                </a:pPr>
                <a:endParaRPr lang="en-US" sz="12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auto">
              <a:xfrm>
                <a:off x="1429" y="2442"/>
                <a:ext cx="154" cy="16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sz="24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5" name="AutoShape 11"/>
              <p:cNvSpPr>
                <a:spLocks noChangeArrowheads="1"/>
              </p:cNvSpPr>
              <p:nvPr/>
            </p:nvSpPr>
            <p:spPr bwMode="auto">
              <a:xfrm>
                <a:off x="2365" y="2476"/>
                <a:ext cx="154" cy="16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sz="24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6" name="AutoShape 12"/>
              <p:cNvSpPr>
                <a:spLocks noChangeArrowheads="1"/>
              </p:cNvSpPr>
              <p:nvPr/>
            </p:nvSpPr>
            <p:spPr bwMode="auto">
              <a:xfrm>
                <a:off x="3330" y="2478"/>
                <a:ext cx="154" cy="16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sz="24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646" y="1769"/>
                <a:ext cx="676" cy="4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b="1" dirty="0" err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Kurang</a:t>
                </a:r>
                <a:r>
                  <a:rPr lang="en-US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 err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kontrol</a:t>
                </a:r>
                <a:endParaRPr lang="en-US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1635" y="1769"/>
                <a:ext cx="649" cy="4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4000" tIns="0" rIns="54000" bIns="0" anchor="ctr"/>
              <a:lstStyle/>
              <a:p>
                <a:pPr algn="ctr" eaLnBrk="0" hangingPunct="0">
                  <a:defRPr/>
                </a:pPr>
                <a:r>
                  <a:rPr lang="en-US" sz="1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Penyebab</a:t>
                </a: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dasar</a:t>
                </a:r>
                <a:endPara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3516" y="1769"/>
                <a:ext cx="648" cy="4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600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Incident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457" y="1769"/>
                <a:ext cx="646" cy="4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400" b="1" dirty="0" err="1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Kerugian</a:t>
                </a:r>
                <a:endParaRPr lang="en-US" sz="14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2576" y="1769"/>
                <a:ext cx="701" cy="4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600" b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Penyebab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b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langsung</a:t>
                </a:r>
                <a:endParaRPr 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AutoShape 18"/>
              <p:cNvSpPr>
                <a:spLocks noChangeArrowheads="1"/>
              </p:cNvSpPr>
              <p:nvPr/>
            </p:nvSpPr>
            <p:spPr bwMode="auto">
              <a:xfrm>
                <a:off x="4246" y="2476"/>
                <a:ext cx="153" cy="16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sz="2400">
                  <a:latin typeface="Book Antiqua" panose="02040602050305030304" pitchFamily="18" charset="0"/>
                </a:endParaRP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1167" y="3511"/>
                <a:ext cx="957" cy="23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b="1" dirty="0" err="1">
                    <a:latin typeface="Book Antiqua" panose="02040602050305030304" pitchFamily="18" charset="0"/>
                  </a:rPr>
                  <a:t>Managemen</a:t>
                </a:r>
                <a:endParaRPr lang="en-US" b="1" dirty="0">
                  <a:latin typeface="Book Antiqua" panose="02040602050305030304" pitchFamily="18" charset="0"/>
                </a:endParaRP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3139" y="3465"/>
                <a:ext cx="830" cy="23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b="1" dirty="0" err="1">
                    <a:latin typeface="Book Antiqua" panose="02040602050305030304" pitchFamily="18" charset="0"/>
                  </a:rPr>
                  <a:t>Gejala</a:t>
                </a:r>
                <a:endParaRPr lang="en-US" b="1" dirty="0">
                  <a:latin typeface="Book Antiqua" panose="02040602050305030304" pitchFamily="18" charset="0"/>
                </a:endParaRPr>
              </a:p>
            </p:txBody>
          </p:sp>
          <p:cxnSp>
            <p:nvCxnSpPr>
              <p:cNvPr id="25" name="AutoShape 21"/>
              <p:cNvCxnSpPr>
                <a:cxnSpLocks noChangeShapeType="1"/>
                <a:stCxn id="23" idx="1"/>
              </p:cNvCxnSpPr>
              <p:nvPr/>
            </p:nvCxnSpPr>
            <p:spPr bwMode="auto">
              <a:xfrm rot="10800000">
                <a:off x="984" y="3335"/>
                <a:ext cx="183" cy="293"/>
              </a:xfrm>
              <a:prstGeom prst="bentConnector2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22"/>
              <p:cNvCxnSpPr>
                <a:cxnSpLocks noChangeShapeType="1"/>
                <a:stCxn id="24" idx="1"/>
                <a:endCxn id="11" idx="2"/>
              </p:cNvCxnSpPr>
              <p:nvPr/>
            </p:nvCxnSpPr>
            <p:spPr bwMode="auto">
              <a:xfrm rot="10800000">
                <a:off x="2916" y="3337"/>
                <a:ext cx="223" cy="247"/>
              </a:xfrm>
              <a:prstGeom prst="bentConnector2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" name="Explosion 1 7"/>
            <p:cNvSpPr/>
            <p:nvPr/>
          </p:nvSpPr>
          <p:spPr>
            <a:xfrm>
              <a:off x="5286380" y="3420542"/>
              <a:ext cx="1643074" cy="1785950"/>
            </a:xfrm>
            <a:prstGeom prst="irregularSeal1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Fenomena Gunung Es Kecelakan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9894" y="1107281"/>
            <a:ext cx="6019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Fenomena Gunung ES Kecelakaan</a:t>
            </a:r>
            <a:endParaRPr lang="id-ID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786478" cy="477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428596" y="1000108"/>
            <a:ext cx="336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kern="0" dirty="0" smtClean="0">
                <a:latin typeface="Arial Narrow" pitchFamily="34" charset="0"/>
              </a:rPr>
              <a:t>Hasil penelitian Pak </a:t>
            </a:r>
            <a:r>
              <a:rPr lang="en-US" kern="0" dirty="0" smtClean="0">
                <a:latin typeface="Arial Narrow" pitchFamily="34" charset="0"/>
              </a:rPr>
              <a:t>Frank Bird </a:t>
            </a:r>
            <a:r>
              <a:rPr lang="en-US" kern="0" dirty="0" err="1" smtClean="0">
                <a:latin typeface="Arial Narrow" pitchFamily="34" charset="0"/>
              </a:rPr>
              <a:t>Jr</a:t>
            </a:r>
            <a:r>
              <a:rPr lang="en-US" kern="0" dirty="0" smtClean="0">
                <a:latin typeface="Arial Narrow" pitchFamily="34" charset="0"/>
              </a:rPr>
              <a:t> : </a:t>
            </a:r>
            <a:endParaRPr lang="id-ID" kern="0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1988098"/>
            <a:ext cx="18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Safety Triangle</a:t>
            </a: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SMK3 – OHSAS 18001: 2015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  <p:pic>
        <p:nvPicPr>
          <p:cNvPr id="5" name="Picture 2" descr="Hasil gambar untuk siklus penerapan 5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" y="1379837"/>
            <a:ext cx="8389938" cy="45412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Penetapan Kebijakan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B6FAD85-E452-4C51-9373-0AEDB8ADA089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186766" cy="5143536"/>
          </a:xfrm>
        </p:spPr>
        <p:txBody>
          <a:bodyPr>
            <a:normAutofit fontScale="85000" lnSpcReduction="20000"/>
          </a:bodyPr>
          <a:lstStyle/>
          <a:p>
            <a:pPr marL="749808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400" dirty="0" smtClean="0"/>
              <a:t>Penyusunan kebijakan K3 dilakukan melalui: </a:t>
            </a:r>
            <a:endParaRPr lang="id-ID" sz="2000" dirty="0" smtClean="0"/>
          </a:p>
          <a:p>
            <a:pPr marL="1234440" lvl="3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2200" dirty="0" smtClean="0"/>
              <a:t>tinjauan atau penelaahan awal kondisi K3; dan </a:t>
            </a:r>
            <a:endParaRPr lang="id-ID" sz="1800" dirty="0" smtClean="0"/>
          </a:p>
          <a:p>
            <a:pPr marL="1234440" lvl="3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2200" dirty="0" smtClean="0"/>
              <a:t>proses konsultasi antara pengurus dan wakil pekerja/buruh (SPSI). </a:t>
            </a:r>
            <a:endParaRPr lang="id-ID" sz="1800" dirty="0" smtClean="0"/>
          </a:p>
          <a:p>
            <a:pPr marL="749808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id-ID" sz="2400" dirty="0" smtClean="0"/>
          </a:p>
          <a:p>
            <a:pPr marL="749808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400" dirty="0" smtClean="0"/>
              <a:t>Penetapan kebijakan K3 harus: </a:t>
            </a:r>
            <a:endParaRPr lang="id-ID" dirty="0" smtClean="0"/>
          </a:p>
          <a:p>
            <a:pPr marL="1234440" lvl="3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2200" dirty="0" smtClean="0"/>
              <a:t>disahkan oleh pucuk pimpinan perusahaan; </a:t>
            </a:r>
            <a:endParaRPr lang="id-ID" sz="1800" dirty="0" smtClean="0"/>
          </a:p>
          <a:p>
            <a:pPr marL="1234440" lvl="3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2200" dirty="0" smtClean="0"/>
              <a:t>tertulis, tertanggal dan ditanda tangani; </a:t>
            </a:r>
            <a:endParaRPr lang="id-ID" sz="1800" dirty="0" smtClean="0"/>
          </a:p>
          <a:p>
            <a:pPr marL="1234440" lvl="3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2200" dirty="0" smtClean="0"/>
              <a:t>secara jelas menyatakan tujuan dan sasaran K3; </a:t>
            </a:r>
            <a:endParaRPr lang="id-ID" sz="1800" dirty="0" smtClean="0"/>
          </a:p>
          <a:p>
            <a:pPr marL="1234440" lvl="3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2200" dirty="0" smtClean="0"/>
              <a:t>dijelaskan dan disebarluaskan kepada seluruh pekerja/buruh, tamu, kontraktor, pemasok, dan pelanggan; </a:t>
            </a:r>
            <a:endParaRPr lang="id-ID" sz="1800" dirty="0" smtClean="0"/>
          </a:p>
          <a:p>
            <a:pPr marL="1234440" lvl="3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2200" dirty="0" smtClean="0"/>
              <a:t>terdokumentasi dan terpelihara dengan baik; </a:t>
            </a:r>
            <a:endParaRPr lang="id-ID" sz="1800" dirty="0" smtClean="0"/>
          </a:p>
          <a:p>
            <a:pPr marL="1234440" lvl="3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2200" dirty="0" smtClean="0"/>
              <a:t>bersifat dinamik; dan </a:t>
            </a:r>
            <a:endParaRPr lang="id-ID" sz="1800" dirty="0" smtClean="0"/>
          </a:p>
          <a:p>
            <a:pPr marL="1234440" lvl="3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2200" dirty="0" smtClean="0"/>
              <a:t>ditinjau ulang secara berkala untuk menjamin bahwa kebijakan tersebut masih sesuai dengan perubahan yang  terjadi dalam perusahaan dan peraturan perundang-undangan. </a:t>
            </a:r>
            <a:endParaRPr lang="id-ID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EHS P2K3-2011">
  <a:themeElements>
    <a:clrScheme name="EHS P2K3-2011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EHS P2K3-20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HS P2K3-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S P2K3-20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HS P2K3-201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S P2K3-201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S P2K3-201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S P2K3-201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S P2K3-201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EHS P2K3-2011</Template>
  <TotalTime>3665</TotalTime>
  <Words>1016</Words>
  <Application>Microsoft Office PowerPoint</Application>
  <PresentationFormat>On-screen Show (4:3)</PresentationFormat>
  <Paragraphs>213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Berlin Sans FB</vt:lpstr>
      <vt:lpstr>Book Antiqua</vt:lpstr>
      <vt:lpstr>Calibri</vt:lpstr>
      <vt:lpstr>굴림</vt:lpstr>
      <vt:lpstr>Symbol</vt:lpstr>
      <vt:lpstr>EHS P2K3-2011</vt:lpstr>
      <vt:lpstr>PEMBEKALAN K3 MAHASISWA JURUSAN TEKNIK MESIN MENJELANG PELAKSANAAN PRAKTEK KERJA LAPANGAN</vt:lpstr>
      <vt:lpstr>Obyektif</vt:lpstr>
      <vt:lpstr>Mengapa K3 Menjadi Suatu Issue Sangat Penting?</vt:lpstr>
      <vt:lpstr>Fakta Kecelakaan di Lapangan</vt:lpstr>
      <vt:lpstr>Efek Domino Kecelakaan</vt:lpstr>
      <vt:lpstr>Fenomena Gunung Es Kecelakan</vt:lpstr>
      <vt:lpstr>Fenomena Gunung ES Kecelakaan</vt:lpstr>
      <vt:lpstr>SMK3 – OHSAS 18001: 2015</vt:lpstr>
      <vt:lpstr>Penetapan Kebijakan</vt:lpstr>
      <vt:lpstr>Planning (Perencanaan)</vt:lpstr>
      <vt:lpstr>Planning (Perencanaan)</vt:lpstr>
      <vt:lpstr>Planning (Perencanaan)</vt:lpstr>
      <vt:lpstr>Planning (Perencanaan)</vt:lpstr>
      <vt:lpstr>Planning (Perencanaan)</vt:lpstr>
      <vt:lpstr>Planning (Perencanaan)</vt:lpstr>
      <vt:lpstr>Planning (Perencanaan)</vt:lpstr>
      <vt:lpstr>Planning (Perencanaan)</vt:lpstr>
      <vt:lpstr>Planning (Perencanaan)</vt:lpstr>
      <vt:lpstr>Planning (Perencanaan)</vt:lpstr>
      <vt:lpstr>Planning (Perencanaan)</vt:lpstr>
      <vt:lpstr>Planning (Perencanaan)</vt:lpstr>
      <vt:lpstr>Planning (Perencanaan)</vt:lpstr>
      <vt:lpstr>Planning (Perencanaan)</vt:lpstr>
      <vt:lpstr>Planning (Perencanaan)</vt:lpstr>
      <vt:lpstr>Planning (Perencanaan)</vt:lpstr>
      <vt:lpstr>Planning (Perencanaan)</vt:lpstr>
      <vt:lpstr>Planning (Perencanaan)</vt:lpstr>
      <vt:lpstr>Planning (Perencanaan)</vt:lpstr>
      <vt:lpstr>TERIMA KASIH</vt:lpstr>
    </vt:vector>
  </TitlesOfParts>
  <Company>Philip Morris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ejenikaw</dc:creator>
  <cp:lastModifiedBy>hank</cp:lastModifiedBy>
  <cp:revision>73</cp:revision>
  <dcterms:created xsi:type="dcterms:W3CDTF">2011-07-28T11:48:02Z</dcterms:created>
  <dcterms:modified xsi:type="dcterms:W3CDTF">2019-06-21T01:48:31Z</dcterms:modified>
</cp:coreProperties>
</file>